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5F2F3-97C1-473D-A7FD-EB1BFD29BC6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7BDC1-7D00-4C98-8486-17B6E3249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E60D-D4EE-467D-BCDD-676169D4AFB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272F35-12FD-4D65-8EB3-3ACEE5B1B7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E60D-D4EE-467D-BCDD-676169D4AFB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2F35-12FD-4D65-8EB3-3ACEE5B1B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9272F35-12FD-4D65-8EB3-3ACEE5B1B7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E60D-D4EE-467D-BCDD-676169D4AFB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E60D-D4EE-467D-BCDD-676169D4AFB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9272F35-12FD-4D65-8EB3-3ACEE5B1B7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E60D-D4EE-467D-BCDD-676169D4AFB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272F35-12FD-4D65-8EB3-3ACEE5B1B7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21FE60D-D4EE-467D-BCDD-676169D4AFB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2F35-12FD-4D65-8EB3-3ACEE5B1B7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E60D-D4EE-467D-BCDD-676169D4AFB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9272F35-12FD-4D65-8EB3-3ACEE5B1B7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E60D-D4EE-467D-BCDD-676169D4AFB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9272F35-12FD-4D65-8EB3-3ACEE5B1B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E60D-D4EE-467D-BCDD-676169D4AFB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272F35-12FD-4D65-8EB3-3ACEE5B1B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272F35-12FD-4D65-8EB3-3ACEE5B1B7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E60D-D4EE-467D-BCDD-676169D4AFB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9272F35-12FD-4D65-8EB3-3ACEE5B1B7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21FE60D-D4EE-467D-BCDD-676169D4AFB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21FE60D-D4EE-467D-BCDD-676169D4AFB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272F35-12FD-4D65-8EB3-3ACEE5B1B7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s://www.google.ru/url?esrc=s&amp;q=&amp;rct=j&amp;sa=U&amp;url=https://translate.google.com/?hl=ru&amp;ved=2ahUKEwivivbvo5KEAxXHQlUIHeIfBnkQFnoECAMQAg&amp;usg=AOvVaw1hx_Da7dTPWLnriv-9pnN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5589240"/>
            <a:ext cx="6400800" cy="1268760"/>
          </a:xfrm>
        </p:spPr>
        <p:txBody>
          <a:bodyPr>
            <a:normAutofit/>
          </a:bodyPr>
          <a:lstStyle/>
          <a:p>
            <a:pPr algn="l"/>
            <a:r>
              <a:rPr lang="en-US" sz="1400" dirty="0" err="1" smtClean="0"/>
              <a:t>Shvorina</a:t>
            </a:r>
            <a:r>
              <a:rPr lang="en-US" sz="1400" dirty="0" smtClean="0"/>
              <a:t> </a:t>
            </a:r>
            <a:r>
              <a:rPr lang="en-US" sz="1400" dirty="0" err="1" smtClean="0"/>
              <a:t>olesya</a:t>
            </a:r>
            <a:endParaRPr lang="en-US" sz="1400" dirty="0" smtClean="0"/>
          </a:p>
          <a:p>
            <a:pPr algn="l"/>
            <a:r>
              <a:rPr lang="en-US" sz="1400" dirty="0" err="1" smtClean="0"/>
              <a:t>Vasyukov</a:t>
            </a:r>
            <a:r>
              <a:rPr lang="en-US" sz="1400" dirty="0" smtClean="0"/>
              <a:t> </a:t>
            </a:r>
            <a:r>
              <a:rPr lang="en-US" sz="1400" dirty="0" err="1" smtClean="0"/>
              <a:t>mikhail</a:t>
            </a:r>
            <a:endParaRPr lang="en-US" sz="1400" dirty="0" smtClean="0"/>
          </a:p>
          <a:p>
            <a:pPr algn="l"/>
            <a:r>
              <a:rPr lang="en-US" sz="1400" dirty="0" smtClean="0"/>
              <a:t>Ville </a:t>
            </a:r>
            <a:r>
              <a:rPr lang="en-US" sz="1400" dirty="0" err="1" smtClean="0"/>
              <a:t>alexander</a:t>
            </a:r>
            <a:endParaRPr lang="en-US" sz="1400" dirty="0" smtClean="0"/>
          </a:p>
          <a:p>
            <a:pPr algn="l"/>
            <a:r>
              <a:rPr lang="en-US" sz="1400" dirty="0" smtClean="0"/>
              <a:t>10</a:t>
            </a:r>
            <a:r>
              <a:rPr lang="ru-RU" sz="1400" dirty="0" smtClean="0"/>
              <a:t> «А» </a:t>
            </a:r>
            <a:r>
              <a:rPr lang="en-US" sz="1400" smtClean="0"/>
              <a:t>CLASS</a:t>
            </a:r>
            <a:endParaRPr lang="ru-RU" sz="1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Russian school system</a:t>
            </a:r>
            <a:endParaRPr lang="ru-RU" sz="4000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4824"/>
            <a:ext cx="3312368" cy="441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4680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 </a:t>
            </a:r>
            <a:r>
              <a:rPr lang="en-US" sz="2000" dirty="0" smtClean="0">
                <a:solidFill>
                  <a:schemeClr val="bg1"/>
                </a:solidFill>
              </a:rPr>
              <a:t>think that if all the lessons in our school were held in the format of games, we would learn the material better. no wonder they say that playing, we learn!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780928"/>
            <a:ext cx="8475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That's all. Thanks for your attention!</a:t>
            </a:r>
            <a:endParaRPr lang="ru-RU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Complete school education in Russia lasts eleven</a:t>
            </a:r>
            <a:r>
              <a:rPr lang="ru-RU" sz="2000" dirty="0" smtClean="0">
                <a:solidFill>
                  <a:schemeClr val="bg1"/>
                </a:solidFill>
              </a:rPr>
              <a:t>(11)</a:t>
            </a:r>
            <a:r>
              <a:rPr lang="en-US" sz="2000" dirty="0" smtClean="0">
                <a:solidFill>
                  <a:schemeClr val="bg1"/>
                </a:solidFill>
              </a:rPr>
              <a:t> classes. Incomplete (basic) education lasts nine</a:t>
            </a:r>
            <a:r>
              <a:rPr lang="ru-RU" sz="2000" dirty="0" smtClean="0">
                <a:solidFill>
                  <a:schemeClr val="bg1"/>
                </a:solidFill>
              </a:rPr>
              <a:t>(9)</a:t>
            </a:r>
            <a:r>
              <a:rPr lang="en-US" sz="2000" dirty="0" smtClean="0">
                <a:solidFill>
                  <a:schemeClr val="bg1"/>
                </a:solidFill>
              </a:rPr>
              <a:t> classes.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Russian schools provide students with a general education.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85293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Schools that provide only a general education course are called </a:t>
            </a:r>
            <a:r>
              <a:rPr lang="ru-RU" sz="2000" dirty="0" smtClean="0">
                <a:solidFill>
                  <a:schemeClr val="accent3"/>
                </a:solidFill>
              </a:rPr>
              <a:t>«</a:t>
            </a:r>
            <a:r>
              <a:rPr lang="en-US" sz="2000" dirty="0" smtClean="0">
                <a:solidFill>
                  <a:schemeClr val="accent3"/>
                </a:solidFill>
              </a:rPr>
              <a:t>general education</a:t>
            </a:r>
            <a:r>
              <a:rPr lang="ru-RU" sz="2000" dirty="0" smtClean="0">
                <a:solidFill>
                  <a:schemeClr val="accent3"/>
                </a:solidFill>
              </a:rPr>
              <a:t>»</a:t>
            </a:r>
            <a:r>
              <a:rPr lang="en-US" sz="2000" dirty="0" smtClean="0">
                <a:solidFill>
                  <a:schemeClr val="accent3"/>
                </a:solidFill>
              </a:rPr>
              <a:t>, and institutions that provide in-depth knowledge in individual disciplines are called </a:t>
            </a:r>
            <a:r>
              <a:rPr lang="ru-RU" sz="2000" dirty="0" smtClean="0">
                <a:solidFill>
                  <a:schemeClr val="accent3"/>
                </a:solidFill>
              </a:rPr>
              <a:t>«</a:t>
            </a:r>
            <a:r>
              <a:rPr lang="en-US" sz="2000" dirty="0" smtClean="0">
                <a:solidFill>
                  <a:schemeClr val="accent3"/>
                </a:solidFill>
              </a:rPr>
              <a:t>lyceum</a:t>
            </a:r>
            <a:r>
              <a:rPr lang="ru-RU" sz="2000" dirty="0" smtClean="0">
                <a:solidFill>
                  <a:schemeClr val="accent3"/>
                </a:solidFill>
              </a:rPr>
              <a:t>»</a:t>
            </a:r>
            <a:r>
              <a:rPr lang="en-US" sz="2000" dirty="0" smtClean="0">
                <a:solidFill>
                  <a:schemeClr val="accent3"/>
                </a:solidFill>
              </a:rPr>
              <a:t> or </a:t>
            </a:r>
            <a:r>
              <a:rPr lang="ru-RU" sz="2000" dirty="0" smtClean="0">
                <a:solidFill>
                  <a:schemeClr val="accent3"/>
                </a:solidFill>
              </a:rPr>
              <a:t>«</a:t>
            </a:r>
            <a:r>
              <a:rPr lang="en-US" sz="2000" dirty="0" smtClean="0">
                <a:solidFill>
                  <a:schemeClr val="accent3"/>
                </a:solidFill>
              </a:rPr>
              <a:t>gymnasium</a:t>
            </a:r>
            <a:r>
              <a:rPr lang="ru-RU" sz="2000" dirty="0" smtClean="0">
                <a:solidFill>
                  <a:schemeClr val="accent3"/>
                </a:solidFill>
              </a:rPr>
              <a:t>»</a:t>
            </a:r>
            <a:r>
              <a:rPr lang="en-US" sz="2000" dirty="0" smtClean="0">
                <a:solidFill>
                  <a:schemeClr val="accent3"/>
                </a:solidFill>
              </a:rPr>
              <a:t>.</a:t>
            </a:r>
            <a:endParaRPr lang="ru-RU" sz="2000" dirty="0" smtClean="0">
              <a:solidFill>
                <a:schemeClr val="accent3"/>
              </a:solidFill>
            </a:endParaRPr>
          </a:p>
          <a:p>
            <a:endParaRPr lang="ru-RU" sz="2000" dirty="0" smtClean="0">
              <a:solidFill>
                <a:schemeClr val="accent3"/>
              </a:solidFill>
            </a:endParaRPr>
          </a:p>
          <a:p>
            <a:endParaRPr lang="ru-RU" sz="2000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653136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Education in public schools is officially free.</a:t>
            </a:r>
            <a:endParaRPr lang="ru-RU" sz="2000" dirty="0">
              <a:solidFill>
                <a:schemeClr val="accent3"/>
              </a:solidFill>
            </a:endParaRPr>
          </a:p>
        </p:txBody>
      </p:sp>
      <p:pic>
        <p:nvPicPr>
          <p:cNvPr id="1032" name="Picture 8" descr="https://upload.wikimedia.org/wikipedia/commons/thumb/b/b6/%D0%A8%D0%BA%D0%BE%D0%BB%D0%B0_148.jpeg/274px-%D0%A8%D0%BA%D0%BE%D0%BB%D0%B0_14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492896"/>
            <a:ext cx="2309876" cy="1728192"/>
          </a:xfrm>
          <a:prstGeom prst="rect">
            <a:avLst/>
          </a:prstGeom>
          <a:noFill/>
        </p:spPr>
      </p:pic>
      <p:pic>
        <p:nvPicPr>
          <p:cNvPr id="1034" name="Picture 10" descr="https://encrypted-tbn0.gstatic.com/images?q=tbn:ANd9GcQlxBa0Zfb-SuCLw_5Mm4DFNjMK0PnEvpDFYZkS9QybHGaJS44NJkqKEZ-qBA&amp;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933056"/>
            <a:ext cx="1944214" cy="1296144"/>
          </a:xfrm>
          <a:prstGeom prst="rect">
            <a:avLst/>
          </a:prstGeom>
          <a:noFill/>
        </p:spPr>
      </p:pic>
      <p:sp>
        <p:nvSpPr>
          <p:cNvPr id="1038" name="AutoShape 14" descr="https://shkola11kurgan-r45.gosweb.gosuslugi.ru/netcat_files/20/260/v9SCNsyXAE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shkola11kurgan-r45.gosweb.gosuslugi.ru/netcat_files/20/260/v9SCNsyXAE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shkola11kurgan-r45.gosweb.gosuslugi.ru/netcat_files/20/260/v9SCNsyXAE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Фото: Даниил Конопле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 descr="https://encrypted-tbn0.gstatic.com/images?q=tbn:ANd9GcR_NUnCzXGdwpmpwxd4ex-YsnO-TDb_73jA_5ONY7qSWHbdCyFVa7R6Hm1-1KE&amp;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869160"/>
            <a:ext cx="2083109" cy="1388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836712"/>
            <a:ext cx="2664296" cy="5544616"/>
          </a:xfrm>
        </p:spPr>
        <p:txBody>
          <a:bodyPr/>
          <a:lstStyle/>
          <a:p>
            <a:r>
              <a:rPr lang="en-US" dirty="0" smtClean="0"/>
              <a:t>Timeframes for completing educational programs</a:t>
            </a:r>
            <a:r>
              <a:rPr lang="ru-RU" dirty="0" smtClean="0"/>
              <a:t>:</a:t>
            </a:r>
          </a:p>
          <a:p>
            <a:r>
              <a:rPr lang="ru-RU" dirty="0" smtClean="0"/>
              <a:t>1)</a:t>
            </a:r>
            <a:r>
              <a:rPr lang="en-US" dirty="0" smtClean="0"/>
              <a:t> Primary general education - four (4) years (from first to fourth grade</a:t>
            </a:r>
            <a:r>
              <a:rPr lang="ru-RU" dirty="0" smtClean="0"/>
              <a:t>),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2)</a:t>
            </a:r>
            <a:r>
              <a:rPr lang="en-US" dirty="0" smtClean="0"/>
              <a:t> Basic general education - five (5) years (from fifth to ninth grade</a:t>
            </a:r>
            <a:r>
              <a:rPr lang="ru-RU" dirty="0" smtClean="0"/>
              <a:t>),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3)</a:t>
            </a:r>
            <a:r>
              <a:rPr lang="en-US" dirty="0" smtClean="0"/>
              <a:t> Complete general education - two (2) years (from tenth to eleventh grade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16388" name="Picture 4" descr="https://sch7.ru/asp/article/image.asp?id=3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052736"/>
            <a:ext cx="1512168" cy="1026114"/>
          </a:xfrm>
          <a:prstGeom prst="rect">
            <a:avLst/>
          </a:prstGeom>
          <a:noFill/>
        </p:spPr>
      </p:pic>
      <p:pic>
        <p:nvPicPr>
          <p:cNvPr id="16390" name="Picture 6" descr="https://encrypted-tbn0.gstatic.com/images?q=tbn:ANd9GcT-uwxZtvPv3qTeyyLtrB8xvGas7-xLAme8y_sajQjpkjo0GNANjQoUzMULKA&amp;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68760"/>
            <a:ext cx="1543050" cy="1028701"/>
          </a:xfrm>
          <a:prstGeom prst="rect">
            <a:avLst/>
          </a:prstGeom>
          <a:noFill/>
        </p:spPr>
      </p:pic>
      <p:pic>
        <p:nvPicPr>
          <p:cNvPr id="16392" name="Picture 8" descr="https://encrypted-tbn0.gstatic.com/images?q=tbn:ANd9GcRHPnrwfJZK0fST4xW_-R_T3eDb1HW51kYnshLvzwPCQSqjOOWmLBvLROVStw&amp;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052736"/>
            <a:ext cx="1543050" cy="1028701"/>
          </a:xfrm>
          <a:prstGeom prst="rect">
            <a:avLst/>
          </a:prstGeom>
          <a:noFill/>
        </p:spPr>
      </p:pic>
      <p:pic>
        <p:nvPicPr>
          <p:cNvPr id="16394" name="Picture 10" descr="https://encrypted-tbn0.gstatic.com/images?q=tbn:ANd9GcS0utDK7wVM4lWtbuysNi5yfS4yqZjlmrlEsyxYpn8UbgjJMpRgLRUBOEobs_s&amp;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340768"/>
            <a:ext cx="1543050" cy="1047751"/>
          </a:xfrm>
          <a:prstGeom prst="rect">
            <a:avLst/>
          </a:prstGeom>
          <a:noFill/>
        </p:spPr>
      </p:pic>
      <p:pic>
        <p:nvPicPr>
          <p:cNvPr id="16396" name="Picture 12" descr="https://encrypted-tbn0.gstatic.com/images?q=tbn:ANd9GcSp4FGHKmCBXvbvT3Sl76JHz_IF01ntC9cxZ-a72FxAi_iJs-s9LgY5cCKlZA&amp;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924944"/>
            <a:ext cx="1543050" cy="1028701"/>
          </a:xfrm>
          <a:prstGeom prst="rect">
            <a:avLst/>
          </a:prstGeom>
          <a:noFill/>
        </p:spPr>
      </p:pic>
      <p:pic>
        <p:nvPicPr>
          <p:cNvPr id="16398" name="Picture 14" descr="https://encrypted-tbn0.gstatic.com/images?q=tbn:ANd9GcSp0yHv25ZH8rzSW3H27iPR4ejvacZDTy7uSr_5LZtYPHer4q7Ff7qMZKIXo6M&amp;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212976"/>
            <a:ext cx="1543050" cy="1028701"/>
          </a:xfrm>
          <a:prstGeom prst="rect">
            <a:avLst/>
          </a:prstGeom>
          <a:noFill/>
        </p:spPr>
      </p:pic>
      <p:pic>
        <p:nvPicPr>
          <p:cNvPr id="16400" name="Picture 16" descr="https://encrypted-tbn0.gstatic.com/images?q=tbn:ANd9GcTI6XR5mBTniBGlmGeLQM9tfqOe-1PLTfo4eIEdbDVEPlGChs8ErFceOYtz2k4&amp;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2996952"/>
            <a:ext cx="1543050" cy="771525"/>
          </a:xfrm>
          <a:prstGeom prst="rect">
            <a:avLst/>
          </a:prstGeom>
          <a:noFill/>
        </p:spPr>
      </p:pic>
      <p:pic>
        <p:nvPicPr>
          <p:cNvPr id="16402" name="Picture 18" descr="https://encrypted-tbn0.gstatic.com/images?q=tbn:ANd9GcTKp1SLS6OPd2ZULTLZoR5zsr81VRWGn2-YrzYZ79ITsSphiPuOsNzEy9ZWfbI&amp;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3212976"/>
            <a:ext cx="1543050" cy="1190625"/>
          </a:xfrm>
          <a:prstGeom prst="rect">
            <a:avLst/>
          </a:prstGeom>
          <a:noFill/>
        </p:spPr>
      </p:pic>
      <p:pic>
        <p:nvPicPr>
          <p:cNvPr id="16404" name="Picture 20" descr="https://encrypted-tbn0.gstatic.com/images?q=tbn:ANd9GcSKYx8ttUknZXH2Qe-cyWh_0VRNAT_5qKqVBZ0ZDEFnRvDfqZ7RuZ14CgU-lA&amp;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4797152"/>
            <a:ext cx="1543050" cy="1028701"/>
          </a:xfrm>
          <a:prstGeom prst="rect">
            <a:avLst/>
          </a:prstGeom>
          <a:noFill/>
        </p:spPr>
      </p:pic>
      <p:pic>
        <p:nvPicPr>
          <p:cNvPr id="16406" name="Picture 22" descr="https://encrypted-tbn0.gstatic.com/images?q=tbn:ANd9GcSifcHOxquvSRIB6ntz42FQWPtI17qnOpWrJ_b7rZd9QEPSPJJlXni1dzqJq9s&amp;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984" y="5157192"/>
            <a:ext cx="1543050" cy="1028701"/>
          </a:xfrm>
          <a:prstGeom prst="rect">
            <a:avLst/>
          </a:prstGeom>
          <a:noFill/>
        </p:spPr>
      </p:pic>
      <p:pic>
        <p:nvPicPr>
          <p:cNvPr id="16408" name="Picture 24" descr="https://encrypted-tbn0.gstatic.com/images?q=tbn:ANd9GcTYndHQU8o1ZsrztP1viMnEBZXciqXQRgLZZDZzVYYhtZXmoBW3vapaX5NXjg&amp;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5" y="4797152"/>
            <a:ext cx="1656183" cy="759084"/>
          </a:xfrm>
          <a:prstGeom prst="rect">
            <a:avLst/>
          </a:prstGeom>
          <a:noFill/>
        </p:spPr>
      </p:pic>
      <p:pic>
        <p:nvPicPr>
          <p:cNvPr id="16410" name="Picture 26" descr="https://encrypted-tbn0.gstatic.com/images?q=tbn:ANd9GcQi_e3nSAyvCAMJ3-tjjABZTx61eWt4tKu8svA-h4izCcbqakM1cLx3YO9beeA&amp;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312" y="5301208"/>
            <a:ext cx="1543050" cy="895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</a:t>
            </a:r>
            <a:r>
              <a:rPr lang="en-US" dirty="0" smtClean="0"/>
              <a:t>valuation system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«</a:t>
            </a:r>
            <a:r>
              <a:rPr lang="en-US" dirty="0" smtClean="0">
                <a:solidFill>
                  <a:schemeClr val="accent1"/>
                </a:solidFill>
              </a:rPr>
              <a:t>5 (excellent)</a:t>
            </a:r>
            <a:r>
              <a:rPr lang="ru-RU" dirty="0" smtClean="0">
                <a:solidFill>
                  <a:schemeClr val="accent1"/>
                </a:solidFill>
              </a:rPr>
              <a:t>»</a:t>
            </a:r>
            <a:r>
              <a:rPr lang="en-US" dirty="0" smtClean="0">
                <a:solidFill>
                  <a:schemeClr val="accent1"/>
                </a:solidFill>
              </a:rPr>
              <a:t> - used in case of deep assimilation of the material.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5649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«</a:t>
            </a:r>
            <a:r>
              <a:rPr lang="en-US" dirty="0" smtClean="0">
                <a:solidFill>
                  <a:schemeClr val="accent1"/>
                </a:solidFill>
              </a:rPr>
              <a:t>4 (good)</a:t>
            </a:r>
            <a:r>
              <a:rPr lang="ru-RU" dirty="0" smtClean="0">
                <a:solidFill>
                  <a:schemeClr val="accent1"/>
                </a:solidFill>
              </a:rPr>
              <a:t>»</a:t>
            </a:r>
            <a:r>
              <a:rPr lang="en-US" dirty="0" smtClean="0">
                <a:solidFill>
                  <a:schemeClr val="accent1"/>
                </a:solidFill>
              </a:rPr>
              <a:t> - given when the material has been mastered, but there are minor errors in the task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7890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«</a:t>
            </a:r>
            <a:r>
              <a:rPr lang="en-US" dirty="0" smtClean="0">
                <a:solidFill>
                  <a:schemeClr val="accent1"/>
                </a:solidFill>
              </a:rPr>
              <a:t>3 (satisfactory)</a:t>
            </a:r>
            <a:r>
              <a:rPr lang="ru-RU" dirty="0" smtClean="0">
                <a:solidFill>
                  <a:schemeClr val="accent1"/>
                </a:solidFill>
              </a:rPr>
              <a:t>»</a:t>
            </a:r>
            <a:r>
              <a:rPr lang="en-US" dirty="0" smtClean="0">
                <a:solidFill>
                  <a:schemeClr val="accent1"/>
                </a:solidFill>
              </a:rPr>
              <a:t> - used when there is some knowledge, in which the student makes many mistakes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«</a:t>
            </a:r>
            <a:r>
              <a:rPr lang="en-US" dirty="0" smtClean="0">
                <a:solidFill>
                  <a:schemeClr val="accent1"/>
                </a:solidFill>
              </a:rPr>
              <a:t>2 (unsatisfactory)</a:t>
            </a:r>
            <a:r>
              <a:rPr lang="ru-RU" dirty="0" smtClean="0">
                <a:solidFill>
                  <a:schemeClr val="accent1"/>
                </a:solidFill>
              </a:rPr>
              <a:t>»</a:t>
            </a:r>
            <a:r>
              <a:rPr lang="en-US" dirty="0" smtClean="0">
                <a:solidFill>
                  <a:schemeClr val="accent1"/>
                </a:solidFill>
              </a:rPr>
              <a:t> - indicates a very poor understanding of the material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7410" name="Picture 2" descr="https://in-formatio.ru/assets/images/users/131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1"/>
            <a:ext cx="3384376" cy="2540371"/>
          </a:xfrm>
          <a:prstGeom prst="rect">
            <a:avLst/>
          </a:prstGeom>
          <a:noFill/>
        </p:spPr>
      </p:pic>
      <p:pic>
        <p:nvPicPr>
          <p:cNvPr id="17412" name="Picture 4" descr="Источник фото: https://valenteshop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61048"/>
            <a:ext cx="3557195" cy="1976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043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Maximum number of lessons per day</a:t>
            </a:r>
            <a:r>
              <a:rPr lang="ru-RU" dirty="0" smtClean="0">
                <a:solidFill>
                  <a:schemeClr val="accent1"/>
                </a:solidFill>
              </a:rPr>
              <a:t>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6470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1)</a:t>
            </a:r>
            <a:r>
              <a:rPr lang="en-US" dirty="0" smtClean="0">
                <a:solidFill>
                  <a:schemeClr val="accent1"/>
                </a:solidFill>
              </a:rPr>
              <a:t>From first to fourth grade - 5 lessons per day.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8884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2)</a:t>
            </a:r>
            <a:r>
              <a:rPr lang="en-US" dirty="0" smtClean="0">
                <a:solidFill>
                  <a:schemeClr val="accent1"/>
                </a:solidFill>
              </a:rPr>
              <a:t>From fifth to ninth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grade - 7 lessons per day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21297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3)</a:t>
            </a:r>
            <a:r>
              <a:rPr lang="en-US" dirty="0" smtClean="0">
                <a:solidFill>
                  <a:schemeClr val="accent1"/>
                </a:solidFill>
              </a:rPr>
              <a:t>From tenth to eleventh grade - 8 lessons per day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005064"/>
            <a:ext cx="384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Lessons last forty-five (45) minutes</a:t>
            </a:r>
            <a:r>
              <a:rPr lang="en-US" sz="1600" dirty="0" smtClean="0">
                <a:solidFill>
                  <a:schemeClr val="accent3"/>
                </a:solidFill>
              </a:rPr>
              <a:t>.</a:t>
            </a:r>
            <a:endParaRPr lang="ru-RU" sz="1600" dirty="0">
              <a:solidFill>
                <a:schemeClr val="accent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smallest change lasts 5 minutes, and the largest twenty (20) minutes.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8434" name="Picture 2" descr="https://encrypted-tbn0.gstatic.com/images?q=tbn:ANd9GcTPHNbXJ1kKbRHI27j2-ZzQvOhd7y_BMKEmlTLPYJshotSRNthsUtAtcr21_A&amp;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32656"/>
            <a:ext cx="1512168" cy="1008113"/>
          </a:xfrm>
          <a:prstGeom prst="rect">
            <a:avLst/>
          </a:prstGeom>
          <a:noFill/>
        </p:spPr>
      </p:pic>
      <p:pic>
        <p:nvPicPr>
          <p:cNvPr id="18436" name="Picture 4" descr="https://encrypted-tbn0.gstatic.com/images?q=tbn:ANd9GcTO4k4YT1hJJQzX_StFElmznHUDmB_i2eOywlAxduf9mkaIxc-Ch7Se_NhJ_mk&amp;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941168"/>
            <a:ext cx="1800200" cy="1200134"/>
          </a:xfrm>
          <a:prstGeom prst="rect">
            <a:avLst/>
          </a:prstGeom>
          <a:noFill/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295275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Arial" pitchFamily="34" charset="0"/>
                <a:cs typeface="Arial" pitchFamily="34" charset="0"/>
              </a:rPr>
              <a:t>and at the end of eleven grades, the Unified State Exam.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4B11A8"/>
              </a:solidFill>
              <a:effectLst/>
              <a:latin typeface="Arial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4B11A8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4B11A8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</a:b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4B11A8"/>
              </a:solidFill>
              <a:effectLst/>
              <a:latin typeface="Arial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295275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Arial" pitchFamily="34" charset="0"/>
                <a:cs typeface="Arial" pitchFamily="34" charset="0"/>
              </a:rPr>
              <a:t>and at the end of eleven grades, the Unified State Exam.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4B11A8"/>
              </a:solidFill>
              <a:effectLst/>
              <a:latin typeface="Arial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4B11A8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4B11A8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</a:b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4B11A8"/>
              </a:solidFill>
              <a:effectLst/>
              <a:latin typeface="Arial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0"/>
            <a:ext cx="295275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Arial" pitchFamily="34" charset="0"/>
                <a:cs typeface="Arial" pitchFamily="34" charset="0"/>
              </a:rPr>
              <a:t>and at the end of eleven grades, the Unified State Exam.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4B11A8"/>
              </a:solidFill>
              <a:effectLst/>
              <a:latin typeface="Arial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4B11A8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4B11A8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</a:b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4B11A8"/>
              </a:solidFill>
              <a:effectLst/>
              <a:latin typeface="Arial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49" name="Picture 17" descr="https://encrypted-tbn0.gstatic.com/images?q=tbn:ANd9GcQDFEwjUZIJJamIYSWGL5zXLZ9qFoZ2Wla1y-Quec5Q7cusDdeMjgr5StloFR8&amp;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772816"/>
            <a:ext cx="1543050" cy="847725"/>
          </a:xfrm>
          <a:prstGeom prst="rect">
            <a:avLst/>
          </a:prstGeom>
          <a:noFill/>
        </p:spPr>
      </p:pic>
      <p:pic>
        <p:nvPicPr>
          <p:cNvPr id="18451" name="Picture 19" descr="https://encrypted-tbn0.gstatic.com/images?q=tbn:ANd9GcQd8X5XZ5Wax1Z38D1Op0Td4m3Q0kBErpzhsUhEFKIou2mCt6SiTdqduPCk0XM&amp;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996952"/>
            <a:ext cx="1543050" cy="1028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5816" y="1124744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At the end of nine grades, students take the Main State Exam, 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6" name="Picture 6" descr="https://encrypted-tbn0.gstatic.com/images?q=tbn:ANd9GcRUUhP9IuCuCVA7XHgosZusVCoiJLI2yYJLEVngr5iZEFi2pAdRk3q5GSh14B0&amp;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1584176" cy="12419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15816" y="2708920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and at the end of eleven grades, the Unified State Exam.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8" name="Picture 11" descr="https://encrypted-tbn0.gstatic.com/images?q=tbn:ANd9GcQoE1CFCUtso7gbnLsqd0TlX8cfNemiNHspapDhthIr2qIGuMUypw1GMNfSH3U&amp;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64904"/>
            <a:ext cx="1559777" cy="11650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15816" y="4005064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Each student who successfully completes the last stage of training receives a certificate, which indicates all the final grades in the subjects studied.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10" name="Picture 13" descr="https://encrypted-tbn0.gstatic.com/images?q=tbn:ANd9GcTdFSc9q676OtdMN52qLXDeuXcUMgZzuPdF5PUqUu_i5lBA5JBnTQDFnoCHKFs&amp;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97152"/>
            <a:ext cx="933450" cy="1333501"/>
          </a:xfrm>
          <a:prstGeom prst="rect">
            <a:avLst/>
          </a:prstGeom>
          <a:noFill/>
        </p:spPr>
      </p:pic>
      <p:pic>
        <p:nvPicPr>
          <p:cNvPr id="11" name="Picture 15" descr="https://encrypted-tbn0.gstatic.com/images?q=tbn:ANd9GcTtJ9WNKKoUbmRYZCyjl_KKGt9tNEvFEHDpoyvQyqS1Q2RzzoR01np0vlT6lA&amp;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149080"/>
            <a:ext cx="942975" cy="133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420888"/>
            <a:ext cx="6359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Our idea of an ideal school: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telegram.org/a0e64b65-a2cc-46d0-9084-370c414e9d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telegram.org/a0e64b65-a2cc-46d0-9084-370c414e9d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836712"/>
            <a:ext cx="43746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79512" y="1124744"/>
            <a:ext cx="25922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We would really like our school to have a little less workload and more active </a:t>
            </a:r>
            <a:r>
              <a:rPr lang="en-US" sz="2000" dirty="0" smtClean="0">
                <a:solidFill>
                  <a:schemeClr val="accent3"/>
                </a:solidFill>
              </a:rPr>
              <a:t>classes!</a:t>
            </a:r>
            <a:endParaRPr lang="ru-RU" sz="2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35283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35696" y="476672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it would be very cool to add additional classes in different areas to the schedule, for example, such as: vocals, choreography, playing musical instruments and so </a:t>
            </a:r>
            <a:r>
              <a:rPr lang="en-US" sz="2000" dirty="0" smtClean="0">
                <a:solidFill>
                  <a:schemeClr val="accent1"/>
                </a:solidFill>
              </a:rPr>
              <a:t>on.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373</TotalTime>
  <Words>488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Russian school system</vt:lpstr>
      <vt:lpstr>Слайд 2</vt:lpstr>
      <vt:lpstr>Слайд 3</vt:lpstr>
      <vt:lpstr>Еvaluation system: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по памятникам Петербурга Петровской эпохи.</dc:title>
  <dc:creator>Влада</dc:creator>
  <cp:lastModifiedBy>карина</cp:lastModifiedBy>
  <cp:revision>39</cp:revision>
  <dcterms:created xsi:type="dcterms:W3CDTF">2019-02-03T19:43:29Z</dcterms:created>
  <dcterms:modified xsi:type="dcterms:W3CDTF">2024-02-05T05:16:15Z</dcterms:modified>
</cp:coreProperties>
</file>